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302" r:id="rId3"/>
    <p:sldId id="286" r:id="rId4"/>
    <p:sldId id="301" r:id="rId5"/>
    <p:sldId id="278" r:id="rId6"/>
    <p:sldId id="287" r:id="rId7"/>
    <p:sldId id="293" r:id="rId8"/>
    <p:sldId id="288" r:id="rId9"/>
    <p:sldId id="298" r:id="rId10"/>
    <p:sldId id="295" r:id="rId11"/>
    <p:sldId id="300" r:id="rId12"/>
    <p:sldId id="299" r:id="rId13"/>
    <p:sldId id="297" r:id="rId14"/>
    <p:sldId id="289" r:id="rId15"/>
    <p:sldId id="291" r:id="rId16"/>
    <p:sldId id="294" r:id="rId17"/>
    <p:sldId id="2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A6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0"/>
    <p:restoredTop sz="93742"/>
  </p:normalViewPr>
  <p:slideViewPr>
    <p:cSldViewPr snapToGrid="0" snapToObjects="1">
      <p:cViewPr varScale="1">
        <p:scale>
          <a:sx n="122" d="100"/>
          <a:sy n="122" d="100"/>
        </p:scale>
        <p:origin x="9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CB3C14-4A94-884B-BFFB-B5CB07C2E4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674D3-97F6-6E4E-AAE1-ACBB16305F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1CDE8-A881-4643-99B7-992DAB6F19E3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AB891-79F3-1B49-A982-833E25CAC7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E969F-B152-FD45-8F59-097E67A0F8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BC2F7-163B-A548-885D-FAD1E5136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903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oudy Oldstyle Std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oudy Oldstyle Std Regular" charset="0"/>
              </a:defRPr>
            </a:lvl1pPr>
          </a:lstStyle>
          <a:p>
            <a:fld id="{C4A7427D-5BA5-324A-990C-70B612164216}" type="datetimeFigureOut">
              <a:rPr lang="en-US" smtClean="0"/>
              <a:pPr/>
              <a:t>11/9/20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oudy Oldstyle Std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oudy Oldstyle Std Regular" charset="0"/>
              </a:defRPr>
            </a:lvl1pPr>
          </a:lstStyle>
          <a:p>
            <a:fld id="{5D380316-D27F-AB45-B371-AC75D3D4EF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102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Goudy Oldstyle Std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Goudy Oldstyle Std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Goudy Oldstyle Std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Goudy Oldstyle Std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Goudy Oldstyle Std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80316-D27F-AB45-B371-AC75D3D4EFC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0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80316-D27F-AB45-B371-AC75D3D4EFC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2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80316-D27F-AB45-B371-AC75D3D4EFC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17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80316-D27F-AB45-B371-AC75D3D4EFC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663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bg1"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1999" cy="42223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Goudy Oldstyle Std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856" y="753409"/>
            <a:ext cx="9718347" cy="27155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  <a:p>
            <a:pPr lvl="0"/>
            <a:r>
              <a:rPr lang="en-US" dirty="0"/>
              <a:t>Goes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36" y="4733957"/>
            <a:ext cx="4298732" cy="147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9126071" y="4666129"/>
            <a:ext cx="3065929" cy="2191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5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1999" cy="42223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Goudy Oldstyle Std Regular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10287000" y="6723530"/>
            <a:ext cx="1904999" cy="1344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Goudy Oldstyle Std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856" y="753409"/>
            <a:ext cx="9718347" cy="27155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Headline</a:t>
            </a:r>
          </a:p>
          <a:p>
            <a:pPr lvl="0"/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1888776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572000"/>
            <a:ext cx="10515600" cy="1210869"/>
          </a:xfrm>
          <a:solidFill>
            <a:schemeClr val="accent4"/>
          </a:solidFill>
          <a:ln>
            <a:noFill/>
          </a:ln>
        </p:spPr>
        <p:txBody>
          <a:bodyPr lIns="182880" tIns="91440" rIns="274320" bIns="274320" anchor="t" anchorCtr="0"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insert photo caption.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38200" y="793377"/>
            <a:ext cx="10515600" cy="3778624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597368"/>
            <a:ext cx="10515600" cy="1191092"/>
          </a:xfrm>
        </p:spPr>
        <p:txBody>
          <a:bodyPr/>
          <a:lstStyle>
            <a:lvl1pPr>
              <a:defRPr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insert Slide Headline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1922930"/>
            <a:ext cx="5157787" cy="4172604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484937" y="1922930"/>
            <a:ext cx="4383088" cy="3671046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7" y="610814"/>
            <a:ext cx="3167435" cy="1002833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Headline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1775013"/>
            <a:ext cx="3167435" cy="391309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4470494" y="1775013"/>
            <a:ext cx="3167435" cy="391309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8101200" y="1775013"/>
            <a:ext cx="3167435" cy="391309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470491" y="610347"/>
            <a:ext cx="3167437" cy="1002833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</a:defRPr>
            </a:lvl1pPr>
            <a:lvl2pPr marL="457200" indent="0">
              <a:buNone/>
              <a:defRPr sz="3600">
                <a:solidFill>
                  <a:schemeClr val="accent1"/>
                </a:solidFill>
              </a:defRPr>
            </a:lvl2pPr>
            <a:lvl3pPr marL="914400" indent="0">
              <a:buNone/>
              <a:defRPr sz="3600">
                <a:solidFill>
                  <a:schemeClr val="accent1"/>
                </a:solidFill>
              </a:defRPr>
            </a:lvl3pPr>
            <a:lvl4pPr marL="1371600" indent="0">
              <a:buNone/>
              <a:defRPr sz="3600">
                <a:solidFill>
                  <a:schemeClr val="accent1"/>
                </a:solidFill>
              </a:defRPr>
            </a:lvl4pPr>
            <a:lvl5pPr marL="1828800" indent="0">
              <a:buNone/>
              <a:defRPr sz="3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Headline 2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101197" y="609600"/>
            <a:ext cx="3167438" cy="10033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</a:defRPr>
            </a:lvl1pPr>
            <a:lvl2pPr marL="457200" indent="0">
              <a:buNone/>
              <a:defRPr sz="3600">
                <a:solidFill>
                  <a:schemeClr val="accent1"/>
                </a:solidFill>
              </a:defRPr>
            </a:lvl2pPr>
            <a:lvl3pPr marL="914400" indent="0">
              <a:buNone/>
              <a:defRPr sz="3600">
                <a:solidFill>
                  <a:schemeClr val="accent1"/>
                </a:solidFill>
              </a:defRPr>
            </a:lvl3pPr>
            <a:lvl4pPr marL="1371600" indent="0">
              <a:buNone/>
              <a:defRPr sz="3600">
                <a:solidFill>
                  <a:schemeClr val="accent1"/>
                </a:solidFill>
              </a:defRPr>
            </a:lvl4pPr>
            <a:lvl5pPr marL="1828800" indent="0">
              <a:buNone/>
              <a:defRPr sz="3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Headline 3</a:t>
            </a:r>
          </a:p>
        </p:txBody>
      </p:sp>
    </p:spTree>
    <p:extLst>
      <p:ext uri="{BB962C8B-B14F-4D97-AF65-F5344CB8AC3E}">
        <p14:creationId xmlns:p14="http://schemas.microsoft.com/office/powerpoint/2010/main" val="322481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37708"/>
            <a:ext cx="10515600" cy="1083515"/>
          </a:xfrm>
        </p:spPr>
        <p:txBody>
          <a:bodyPr/>
          <a:lstStyle>
            <a:lvl1pPr>
              <a:defRPr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insert Slide Headline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693287"/>
            <a:ext cx="5050024" cy="3279144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6306671" y="2693287"/>
            <a:ext cx="5048717" cy="3279144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1801440"/>
            <a:ext cx="5049834" cy="796925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  <a:lvl2pPr>
              <a:defRPr sz="3600">
                <a:solidFill>
                  <a:schemeClr val="accent1">
                    <a:lumMod val="40000"/>
                    <a:lumOff val="60000"/>
                  </a:schemeClr>
                </a:solidFill>
              </a:defRPr>
            </a:lvl2pPr>
            <a:lvl3pPr>
              <a:defRPr sz="3600">
                <a:solidFill>
                  <a:schemeClr val="accent1">
                    <a:lumMod val="40000"/>
                    <a:lumOff val="60000"/>
                  </a:schemeClr>
                </a:solidFill>
              </a:defRPr>
            </a:lvl3pPr>
            <a:lvl4pPr>
              <a:defRPr sz="3600">
                <a:solidFill>
                  <a:schemeClr val="accent1">
                    <a:lumMod val="40000"/>
                    <a:lumOff val="60000"/>
                  </a:schemeClr>
                </a:solidFill>
              </a:defRPr>
            </a:lvl4pPr>
            <a:lvl5pPr>
              <a:defRPr sz="3600">
                <a:solidFill>
                  <a:schemeClr val="accent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306671" y="1801813"/>
            <a:ext cx="5048717" cy="79692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</a:defRPr>
            </a:lvl1pPr>
            <a:lvl2pPr marL="457200" indent="0">
              <a:buNone/>
              <a:defRPr sz="3600">
                <a:solidFill>
                  <a:schemeClr val="accent1"/>
                </a:solidFill>
              </a:defRPr>
            </a:lvl2pPr>
            <a:lvl3pPr marL="914400" indent="0">
              <a:buNone/>
              <a:defRPr sz="3600">
                <a:solidFill>
                  <a:schemeClr val="accent1"/>
                </a:solidFill>
              </a:defRPr>
            </a:lvl3pPr>
            <a:lvl4pPr marL="1371600" indent="0">
              <a:buNone/>
              <a:defRPr sz="3600">
                <a:solidFill>
                  <a:schemeClr val="accent1"/>
                </a:solidFill>
              </a:defRPr>
            </a:lvl4pPr>
            <a:lvl5pPr marL="1828800" indent="0">
              <a:buNone/>
              <a:defRPr sz="3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82936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3523130"/>
            <a:ext cx="2404316" cy="196326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insert short paragraph.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3532562" y="3523130"/>
            <a:ext cx="2404316" cy="196326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insert short paragraph.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6225335" y="3523130"/>
            <a:ext cx="2404316" cy="196326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insert short paragraph.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8918108" y="3523130"/>
            <a:ext cx="2404316" cy="196326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insert short paragraph.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141040" y="1563452"/>
            <a:ext cx="10623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0" i="0" dirty="0">
                <a:solidFill>
                  <a:schemeClr val="bg2"/>
                </a:solidFill>
                <a:latin typeface="Goudy Oldstyle Std Regular" charset="0"/>
                <a:ea typeface="Goudy Oldstyle Std Regular" charset="0"/>
                <a:cs typeface="Goudy Oldstyle Std Regular" charset="0"/>
              </a:rPr>
              <a:t>2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9" y="1116105"/>
            <a:ext cx="2178424" cy="2178424"/>
          </a:xfrm>
          <a:prstGeom prst="ellipse">
            <a:avLst/>
          </a:prstGeom>
          <a:solidFill>
            <a:schemeClr val="accent5"/>
          </a:solidFill>
          <a:effectLst/>
        </p:spPr>
        <p:txBody>
          <a:bodyPr lIns="274320" tIns="274320" rIns="274320" bIns="274320" anchor="ctr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#</a:t>
            </a:r>
            <a:endParaRPr lang="en-US" dirty="0"/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539286" y="1116105"/>
            <a:ext cx="2178424" cy="2178424"/>
          </a:xfrm>
          <a:prstGeom prst="ellipse">
            <a:avLst/>
          </a:prstGeom>
          <a:solidFill>
            <a:schemeClr val="accent4"/>
          </a:solidFill>
          <a:effectLst/>
        </p:spPr>
        <p:txBody>
          <a:bodyPr lIns="274320" tIns="274320" rIns="274320" bIns="274320" anchor="ctr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6225335" y="1116105"/>
            <a:ext cx="2178424" cy="2178424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lIns="274320" tIns="274320" rIns="274320" bIns="274320" anchor="ctr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8911384" y="1116105"/>
            <a:ext cx="2178424" cy="2178424"/>
          </a:xfrm>
          <a:prstGeom prst="ellipse">
            <a:avLst/>
          </a:prstGeom>
          <a:solidFill>
            <a:schemeClr val="accent3"/>
          </a:solidFill>
          <a:effectLst/>
        </p:spPr>
        <p:txBody>
          <a:bodyPr lIns="274320" tIns="274320" rIns="274320" bIns="274320" anchor="ctr" anchorCtr="0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875" y="6078071"/>
            <a:ext cx="1368875" cy="47064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1850" y="1371507"/>
            <a:ext cx="10597029" cy="3886293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6000" baseline="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  <a:lvl3pPr marL="914400" indent="0">
              <a:buNone/>
              <a:defRPr sz="6000">
                <a:solidFill>
                  <a:schemeClr val="bg1"/>
                </a:solidFill>
              </a:defRPr>
            </a:lvl3pPr>
            <a:lvl4pPr marL="1371600" indent="0">
              <a:buNone/>
              <a:defRPr sz="6000">
                <a:solidFill>
                  <a:schemeClr val="bg1"/>
                </a:solidFill>
              </a:defRPr>
            </a:lvl4pPr>
            <a:lvl5pPr marL="18288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Insert inspiring quote here. Insert inspiring quote here.</a:t>
            </a:r>
          </a:p>
        </p:txBody>
      </p:sp>
    </p:spTree>
    <p:extLst>
      <p:ext uri="{BB962C8B-B14F-4D97-AF65-F5344CB8AC3E}">
        <p14:creationId xmlns:p14="http://schemas.microsoft.com/office/powerpoint/2010/main" val="167235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597367"/>
            <a:ext cx="10515600" cy="1325563"/>
          </a:xfrm>
        </p:spPr>
        <p:txBody>
          <a:bodyPr/>
          <a:lstStyle>
            <a:lvl1pPr>
              <a:defRPr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insert Chart Title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839787" y="1922464"/>
            <a:ext cx="10515601" cy="4007690"/>
          </a:xfrm>
        </p:spPr>
        <p:txBody>
          <a:bodyPr anchor="ctr" anchorCtr="0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80449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45459"/>
            <a:ext cx="10515600" cy="104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29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287000" y="6723529"/>
            <a:ext cx="1904999" cy="134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Goudy Oldstyle Std Regula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6073797"/>
            <a:ext cx="1385046" cy="47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52" r:id="rId3"/>
    <p:sldLayoutId id="2147483653" r:id="rId4"/>
    <p:sldLayoutId id="2147483661" r:id="rId5"/>
    <p:sldLayoutId id="2147483665" r:id="rId6"/>
    <p:sldLayoutId id="2147483651" r:id="rId7"/>
    <p:sldLayoutId id="2147483663" r:id="rId8"/>
    <p:sldLayoutId id="2147483664" r:id="rId9"/>
    <p:sldLayoutId id="214748366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oudy Oldstyle Std Regular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400" b="0" i="0" kern="1200">
          <a:solidFill>
            <a:schemeClr val="tx2"/>
          </a:solidFill>
          <a:latin typeface="Goudy Oldstyle Std Regular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b="0" i="0" kern="1200">
          <a:solidFill>
            <a:schemeClr val="tx2"/>
          </a:solidFill>
          <a:latin typeface="Goudy Oldstyle Std Regular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b="0" i="0" kern="1200">
          <a:solidFill>
            <a:schemeClr val="tx2"/>
          </a:solidFill>
          <a:latin typeface="Goudy Oldstyle Std Regular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b="0" i="0" kern="1200">
          <a:solidFill>
            <a:schemeClr val="tx2"/>
          </a:solidFill>
          <a:latin typeface="Goudy Oldstyle Std Regular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b="0" i="0" kern="1200">
          <a:solidFill>
            <a:schemeClr val="tx2"/>
          </a:solidFill>
          <a:latin typeface="Goudy Oldstyle Std Regular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almon.readthedocs.io/en/latest/file_formats.html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hyperlink" Target="https://salmon.readthedocs.io/en/latest/salmon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illumina.com/content/dam/illumina-marketing/documents/products/illumina_sequencing_introduction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bctraining/Intro-to-rnaseq-hpc-orchestra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docs.gdc.cancer.gov/Data/Bioinformatics_Pipelines/Expression_mRNA_Pipeline/" TargetMode="External"/><Relationship Id="rId7" Type="http://schemas.openxmlformats.org/officeDocument/2006/relationships/hyperlink" Target="https://jhubiostatistics.shinyapps.io/recount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hyperlink" Target="https://amp.pharm.mssm.edu/archs4/" TargetMode="External"/><Relationship Id="rId4" Type="http://schemas.openxmlformats.org/officeDocument/2006/relationships/image" Target="../media/image26.png"/><Relationship Id="rId9" Type="http://schemas.openxmlformats.org/officeDocument/2006/relationships/hyperlink" Target="https://gccri.uthscsa.edu/services/genome-sequencing-facility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bctraining/Intro-to-rnaseq-hpc-orchestra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content/dam/illumina-marketing/documents/products/illumina_sequencing_introduction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illumina.com/content/dam/illumina-marketing/documents/products/illumina_sequencing_introduction.pdf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bctraining/Intro-to-rnaseq-hpc-orchestra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bctraining/Intro-to-rnaseq-hpc-orchestra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hyperlink" Target="https://rna-seqblog.com/salmon-fast-and-bias-aware-quantification-of-transcript-expression/" TargetMode="External"/><Relationship Id="rId4" Type="http://schemas.openxmlformats.org/officeDocument/2006/relationships/hyperlink" Target="https://combine-lab.github.io/salmo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almon.readthedocs.io/en/latest/salmon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ncbi.nlm.nih.gov/sra?linkname=bioproject_sra_all&amp;from_uid=229998" TargetMode="External"/><Relationship Id="rId4" Type="http://schemas.openxmlformats.org/officeDocument/2006/relationships/hyperlink" Target="https://www.ncbi.nlm.nih.gov/geo/query/acc.cgi?acc=GSE5277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13939" y="1144676"/>
            <a:ext cx="10670061" cy="2776260"/>
          </a:xfrm>
        </p:spPr>
        <p:txBody>
          <a:bodyPr/>
          <a:lstStyle/>
          <a:p>
            <a:r>
              <a:rPr lang="en-US" sz="4400" dirty="0"/>
              <a:t>RNA-Seq Alignment and Reads Quantification</a:t>
            </a:r>
          </a:p>
          <a:p>
            <a:pPr algn="just"/>
            <a:endParaRPr lang="en-US" sz="4800" dirty="0"/>
          </a:p>
          <a:p>
            <a:pPr algn="just"/>
            <a:r>
              <a:rPr lang="en-US" sz="3200" dirty="0"/>
              <a:t>Yu-Chiao (Chris) Chiu, Ph.D.</a:t>
            </a:r>
          </a:p>
          <a:p>
            <a:pPr algn="just"/>
            <a:r>
              <a:rPr lang="en-US" sz="3200" dirty="0" err="1"/>
              <a:t>Greehey</a:t>
            </a:r>
            <a:r>
              <a:rPr lang="en-US" sz="3200" dirty="0"/>
              <a:t> Children’s Cancer Research Institute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36338-D089-FE46-8C64-F84F404AE80E}"/>
              </a:ext>
            </a:extLst>
          </p:cNvPr>
          <p:cNvSpPr txBox="1"/>
          <p:nvPr/>
        </p:nvSpPr>
        <p:spPr>
          <a:xfrm>
            <a:off x="8737425" y="66041"/>
            <a:ext cx="3390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i="1" dirty="0">
                <a:solidFill>
                  <a:schemeClr val="bg1"/>
                </a:solidFill>
              </a:rPr>
              <a:t>Bioinformatics Bootcamp (Fall 2020)</a:t>
            </a:r>
          </a:p>
          <a:p>
            <a:pPr algn="r"/>
            <a:r>
              <a:rPr lang="en-US" sz="1600" b="1" i="1" dirty="0">
                <a:solidFill>
                  <a:schemeClr val="bg1"/>
                </a:solidFill>
              </a:rPr>
              <a:t>November 10, 2020</a:t>
            </a:r>
          </a:p>
        </p:txBody>
      </p:sp>
    </p:spTree>
    <p:extLst>
      <p:ext uri="{BB962C8B-B14F-4D97-AF65-F5344CB8AC3E}">
        <p14:creationId xmlns:p14="http://schemas.microsoft.com/office/powerpoint/2010/main" val="1306971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8FCB-330F-0345-83A6-F020BDC2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2925"/>
            <a:ext cx="10515600" cy="99036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A8F70-1862-2C4D-A6D3-2F50D1584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266" y="967899"/>
            <a:ext cx="4342802" cy="4895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1C334B-72AD-6A44-A5B6-16E46D72D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836590"/>
            <a:ext cx="5149920" cy="3026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17219D-2A33-4945-8CA3-9A19C4B7F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8" y="1547229"/>
            <a:ext cx="5221644" cy="1025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98639B-0142-1F49-A146-FEC8F2B5895E}"/>
              </a:ext>
            </a:extLst>
          </p:cNvPr>
          <p:cNvSpPr txBox="1"/>
          <p:nvPr/>
        </p:nvSpPr>
        <p:spPr>
          <a:xfrm>
            <a:off x="839788" y="6222124"/>
            <a:ext cx="547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https://salmon.readthedocs.io/en/latest/file_formats.html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943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8FCB-330F-0345-83A6-F020BDC2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2925"/>
            <a:ext cx="10515600" cy="99036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More Salmon settings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6DCB5F-663C-4247-8985-84BE8E2B6ED4}"/>
              </a:ext>
            </a:extLst>
          </p:cNvPr>
          <p:cNvSpPr/>
          <p:nvPr/>
        </p:nvSpPr>
        <p:spPr>
          <a:xfrm>
            <a:off x="839788" y="1485414"/>
            <a:ext cx="54348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salmon quant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-l A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-1 SRR1039523.sra_1.fastq -2 SRR1039523.sra_2.fastq 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../hg38/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salmon_partial_sa_index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/default/ -p 12 -o ../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Salmon.out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/SRR1039523/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A1E5A-F196-C34D-8191-FBBB9B4F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406" y="712637"/>
            <a:ext cx="5311241" cy="5619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4895CB-0A5F-8047-9F88-5A6DE6E40EE3}"/>
              </a:ext>
            </a:extLst>
          </p:cNvPr>
          <p:cNvSpPr txBox="1"/>
          <p:nvPr/>
        </p:nvSpPr>
        <p:spPr>
          <a:xfrm>
            <a:off x="6523406" y="6332482"/>
            <a:ext cx="503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https://salmon.readthedocs.io/en/latest/salmon.html</a:t>
            </a:r>
            <a:endParaRPr lang="en-US" dirty="0"/>
          </a:p>
        </p:txBody>
      </p:sp>
      <p:pic>
        <p:nvPicPr>
          <p:cNvPr id="7" name="Picture 2" descr="Fig. 1">
            <a:extLst>
              <a:ext uri="{FF2B5EF4-FFF2-40B4-BE49-F238E27FC236}">
                <a16:creationId xmlns:a16="http://schemas.microsoft.com/office/drawing/2014/main" id="{B08C5A90-82C9-7F43-8CC7-D07C893AF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5" y="3429000"/>
            <a:ext cx="4801177" cy="276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9EC864-9895-6D4A-8CDC-AB35DB89998F}"/>
              </a:ext>
            </a:extLst>
          </p:cNvPr>
          <p:cNvSpPr txBox="1"/>
          <p:nvPr/>
        </p:nvSpPr>
        <p:spPr>
          <a:xfrm>
            <a:off x="3206610" y="6363260"/>
            <a:ext cx="26484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Zhao </a:t>
            </a:r>
            <a:r>
              <a:rPr lang="en-US" sz="1600" i="1" dirty="0"/>
              <a:t>et al.</a:t>
            </a:r>
            <a:r>
              <a:rPr lang="en-US" sz="1600" dirty="0"/>
              <a:t> </a:t>
            </a:r>
            <a:r>
              <a:rPr lang="en-US" sz="1600" i="1" dirty="0"/>
              <a:t>BMC Genomics </a:t>
            </a:r>
            <a:r>
              <a:rPr lang="en-US" sz="1600" dirty="0"/>
              <a:t>2015.</a:t>
            </a:r>
          </a:p>
        </p:txBody>
      </p:sp>
    </p:spTree>
    <p:extLst>
      <p:ext uri="{BB962C8B-B14F-4D97-AF65-F5344CB8AC3E}">
        <p14:creationId xmlns:p14="http://schemas.microsoft.com/office/powerpoint/2010/main" val="4208875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8FCB-330F-0345-83A6-F020BDC2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2925"/>
            <a:ext cx="10515600" cy="99036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More Salmon settings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6DCB5F-663C-4247-8985-84BE8E2B6ED4}"/>
              </a:ext>
            </a:extLst>
          </p:cNvPr>
          <p:cNvSpPr/>
          <p:nvPr/>
        </p:nvSpPr>
        <p:spPr>
          <a:xfrm>
            <a:off x="839788" y="1965705"/>
            <a:ext cx="10515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Single-end reads: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salmon quant 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index -l A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reads.fq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validateMappings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-o out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Technical replicates: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salmon quant 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index -l A -1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lib_1_1.fq lib_2_1.fq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-2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lib_1_2.fq lib_2_2.fq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validateMappings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-o out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A6E59-DFB3-094E-807C-4AE9DEEE9C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99430" y="238451"/>
            <a:ext cx="2730904" cy="1230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32D215-8609-DA43-9E3C-45CC9EB641DF}"/>
              </a:ext>
            </a:extLst>
          </p:cNvPr>
          <p:cNvSpPr txBox="1"/>
          <p:nvPr/>
        </p:nvSpPr>
        <p:spPr>
          <a:xfrm>
            <a:off x="8146473" y="1492598"/>
            <a:ext cx="3851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hlinkClick r:id="rId4"/>
              </a:rPr>
              <a:t>https://www.illumina.com/content/dam/illumina-marketing/documents/products/illumina_sequencing_introduction.pdf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49270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8FCB-330F-0345-83A6-F020BDC2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2925"/>
            <a:ext cx="10515600" cy="99036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RNA-Seq Analysis Workflow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B9D222-42E1-0F48-8CD9-4479EE3A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77" y="1363289"/>
            <a:ext cx="4752445" cy="515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420999-DDF0-C148-83A7-F29FE286B4A9}"/>
              </a:ext>
            </a:extLst>
          </p:cNvPr>
          <p:cNvSpPr txBox="1"/>
          <p:nvPr/>
        </p:nvSpPr>
        <p:spPr>
          <a:xfrm>
            <a:off x="8565613" y="5997206"/>
            <a:ext cx="2511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https://github.com/hbctraining/Intro-to-rnaseq-hpc-orchestra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571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8FCB-330F-0345-83A6-F020BDC2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2925"/>
            <a:ext cx="10515600" cy="99036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Comparisons between RNA-Seq aligners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10E4E-714B-644C-90EC-042C0F1C7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839" y="1363289"/>
            <a:ext cx="3864962" cy="3568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505075-ACD9-BC4E-BD8B-37A0A26E4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08" y="1363289"/>
            <a:ext cx="6861615" cy="3568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F1390C-42D8-D045-BD71-02023847B2C3}"/>
              </a:ext>
            </a:extLst>
          </p:cNvPr>
          <p:cNvSpPr txBox="1"/>
          <p:nvPr/>
        </p:nvSpPr>
        <p:spPr>
          <a:xfrm>
            <a:off x="9302084" y="4932234"/>
            <a:ext cx="2291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Everaert</a:t>
            </a:r>
            <a:r>
              <a:rPr lang="en-US" sz="1200" dirty="0"/>
              <a:t> </a:t>
            </a:r>
            <a:r>
              <a:rPr lang="en-US" sz="1200" i="1" dirty="0"/>
              <a:t>et al</a:t>
            </a:r>
            <a:r>
              <a:rPr lang="en-US" sz="1200" dirty="0"/>
              <a:t>. </a:t>
            </a:r>
            <a:r>
              <a:rPr lang="en-US" sz="1200" i="1" dirty="0"/>
              <a:t>Scientific Reports </a:t>
            </a:r>
            <a:r>
              <a:rPr lang="en-US" sz="1200" dirty="0"/>
              <a:t>2017.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1D8A9-3B6E-2047-8369-AF41E6677C80}"/>
              </a:ext>
            </a:extLst>
          </p:cNvPr>
          <p:cNvSpPr txBox="1"/>
          <p:nvPr/>
        </p:nvSpPr>
        <p:spPr>
          <a:xfrm>
            <a:off x="4732122" y="4932235"/>
            <a:ext cx="2553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Schaarschmidt</a:t>
            </a:r>
            <a:r>
              <a:rPr lang="en-US" sz="1200" dirty="0"/>
              <a:t> </a:t>
            </a:r>
            <a:r>
              <a:rPr lang="en-US" sz="1200" i="1" dirty="0"/>
              <a:t>et al</a:t>
            </a:r>
            <a:r>
              <a:rPr lang="en-US" sz="1200" dirty="0"/>
              <a:t>. </a:t>
            </a:r>
            <a:r>
              <a:rPr lang="en-US" sz="1200" i="1" dirty="0"/>
              <a:t>Int. J. Mol. Sci. </a:t>
            </a:r>
            <a:r>
              <a:rPr lang="en-US" sz="1200" dirty="0"/>
              <a:t>2020.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ABD6FA-081E-7F40-A9A5-AD5C4FC25685}"/>
              </a:ext>
            </a:extLst>
          </p:cNvPr>
          <p:cNvGrpSpPr/>
          <p:nvPr/>
        </p:nvGrpSpPr>
        <p:grpSpPr>
          <a:xfrm>
            <a:off x="2240016" y="2868990"/>
            <a:ext cx="8957555" cy="3616085"/>
            <a:chOff x="2240016" y="2868990"/>
            <a:chExt cx="8957555" cy="36160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D6E0A7-EC7A-4648-B581-F37B14E14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0016" y="2868990"/>
              <a:ext cx="7046504" cy="361608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4EA8E7-D32F-0E40-A471-33A449B26A7E}"/>
                </a:ext>
              </a:extLst>
            </p:cNvPr>
            <p:cNvSpPr txBox="1"/>
            <p:nvPr/>
          </p:nvSpPr>
          <p:spPr>
            <a:xfrm>
              <a:off x="9106934" y="6160937"/>
              <a:ext cx="20906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Sahraeian</a:t>
              </a:r>
              <a:r>
                <a:rPr lang="en-US" sz="1200" dirty="0"/>
                <a:t> </a:t>
              </a:r>
              <a:r>
                <a:rPr lang="en-US" sz="1200" i="1" dirty="0"/>
                <a:t>et al</a:t>
              </a:r>
              <a:r>
                <a:rPr lang="en-US" sz="1200" dirty="0"/>
                <a:t>. </a:t>
              </a:r>
              <a:r>
                <a:rPr lang="en-US" sz="1200" i="1" dirty="0"/>
                <a:t>Nat Comms </a:t>
              </a:r>
              <a:r>
                <a:rPr lang="en-US" sz="1200" dirty="0"/>
                <a:t>2017.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D0CC4A-F963-6843-8E0E-C524454C3259}"/>
                </a:ext>
              </a:extLst>
            </p:cNvPr>
            <p:cNvSpPr/>
            <p:nvPr/>
          </p:nvSpPr>
          <p:spPr>
            <a:xfrm>
              <a:off x="2333895" y="5921826"/>
              <a:ext cx="6548846" cy="4725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838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ED9E1C-749B-A943-89B2-FD6902F67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9" y="6939"/>
            <a:ext cx="5641576" cy="3487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338E57-F766-FF41-96F4-F42E33BB3E73}"/>
              </a:ext>
            </a:extLst>
          </p:cNvPr>
          <p:cNvSpPr txBox="1"/>
          <p:nvPr/>
        </p:nvSpPr>
        <p:spPr>
          <a:xfrm>
            <a:off x="482434" y="3293989"/>
            <a:ext cx="52421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3"/>
              </a:rPr>
              <a:t>https://docs.gdc.cancer.gov/Data/Bioinformatics_Pipelines/Expression_mRNA_Pipeline/</a:t>
            </a:r>
            <a:endParaRPr lang="en-US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D68BD5-A573-AA46-A7AB-5A1D4469D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997" y="4807012"/>
            <a:ext cx="6684617" cy="2032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947316-E66E-7247-8465-9F52829F2A12}"/>
              </a:ext>
            </a:extLst>
          </p:cNvPr>
          <p:cNvSpPr txBox="1"/>
          <p:nvPr/>
        </p:nvSpPr>
        <p:spPr>
          <a:xfrm>
            <a:off x="8656320" y="6586561"/>
            <a:ext cx="23358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5"/>
              </a:rPr>
              <a:t>https://amp.pharm.mssm.edu/archs4/</a:t>
            </a:r>
            <a:endParaRPr lang="en-US" sz="11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BA7597-CFC2-1445-8D6A-1B9197A4E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55599"/>
            <a:ext cx="12192000" cy="11728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64E351-8733-DD47-BB39-C79A7AEB446E}"/>
              </a:ext>
            </a:extLst>
          </p:cNvPr>
          <p:cNvSpPr txBox="1"/>
          <p:nvPr/>
        </p:nvSpPr>
        <p:spPr>
          <a:xfrm>
            <a:off x="283300" y="6939"/>
            <a:ext cx="81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TCGA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A28BC0-BB4F-504D-87E7-B5D894792603}"/>
              </a:ext>
            </a:extLst>
          </p:cNvPr>
          <p:cNvSpPr txBox="1"/>
          <p:nvPr/>
        </p:nvSpPr>
        <p:spPr>
          <a:xfrm>
            <a:off x="9570720" y="4763467"/>
            <a:ext cx="27109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7"/>
              </a:rPr>
              <a:t>https://jhubiostatistics.shinyapps.io/recount/</a:t>
            </a:r>
            <a:endParaRPr lang="en-US" sz="11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D491E3-E800-3842-9B83-AC278392E0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7426" y="232755"/>
            <a:ext cx="5195351" cy="29012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A2B9CD-D98B-DD45-90AD-D6947885013E}"/>
              </a:ext>
            </a:extLst>
          </p:cNvPr>
          <p:cNvSpPr txBox="1"/>
          <p:nvPr/>
        </p:nvSpPr>
        <p:spPr>
          <a:xfrm>
            <a:off x="8108988" y="3151511"/>
            <a:ext cx="3682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9"/>
              </a:rPr>
              <a:t>https://gccri.uthscsa.edu/services/genome-sequencing-facility/</a:t>
            </a:r>
            <a:endParaRPr 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3644C1-A818-2943-B6CB-A316A1ED8AFA}"/>
              </a:ext>
            </a:extLst>
          </p:cNvPr>
          <p:cNvSpPr txBox="1"/>
          <p:nvPr/>
        </p:nvSpPr>
        <p:spPr>
          <a:xfrm>
            <a:off x="9503036" y="294129"/>
            <a:ext cx="2019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TopHat2/HISAT2</a:t>
            </a:r>
          </a:p>
          <a:p>
            <a:r>
              <a:rPr lang="en-US" b="1" dirty="0"/>
              <a:t>RSEM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63AAB61-F5E0-434D-8E81-4948D55B6244}"/>
              </a:ext>
            </a:extLst>
          </p:cNvPr>
          <p:cNvSpPr/>
          <p:nvPr/>
        </p:nvSpPr>
        <p:spPr>
          <a:xfrm>
            <a:off x="1204642" y="4631151"/>
            <a:ext cx="9787574" cy="1420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Everyone has a favorable aligner.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Different aligners may be optimized for (slightly) different tasks.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Make sure you use a </a:t>
            </a:r>
            <a:r>
              <a:rPr lang="en-US" sz="2400" u="sng" dirty="0"/>
              <a:t>standardized aligner and parameter settings</a:t>
            </a:r>
            <a:r>
              <a:rPr lang="en-US" sz="2400" dirty="0"/>
              <a:t> for a study.</a:t>
            </a:r>
          </a:p>
        </p:txBody>
      </p:sp>
    </p:spTree>
    <p:extLst>
      <p:ext uri="{BB962C8B-B14F-4D97-AF65-F5344CB8AC3E}">
        <p14:creationId xmlns:p14="http://schemas.microsoft.com/office/powerpoint/2010/main" val="49434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8FCB-330F-0345-83A6-F020BDC2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2925"/>
            <a:ext cx="10515600" cy="99036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RNA-Seq Analysis Workflow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B9D222-42E1-0F48-8CD9-4479EE3A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77" y="1363289"/>
            <a:ext cx="4752445" cy="515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420999-DDF0-C148-83A7-F29FE286B4A9}"/>
              </a:ext>
            </a:extLst>
          </p:cNvPr>
          <p:cNvSpPr txBox="1"/>
          <p:nvPr/>
        </p:nvSpPr>
        <p:spPr>
          <a:xfrm>
            <a:off x="8565613" y="5997206"/>
            <a:ext cx="2511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https://github.com/hbctraining/Intro-to-rnaseq-hpc-orchestra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8675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8FCB-330F-0345-83A6-F020BDC2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2925"/>
            <a:ext cx="10515600" cy="99036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Seq’s beyond expression quantification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21E408-AE5B-414F-94A7-0C539FF9E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63289"/>
            <a:ext cx="10515601" cy="3965169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Long-read RNA-Seq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Splicing, fusion, etc.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WGS/WES: SNV/indel calling, copy number,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ChIP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-Seq, etc.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940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8FCB-330F-0345-83A6-F020BDC2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2925"/>
            <a:ext cx="10515600" cy="99036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RNA-Seq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2A8760-5391-574D-9FB5-566161ECA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785" y="0"/>
            <a:ext cx="652432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12AB60-375E-BD42-90B5-84E5D7100393}"/>
              </a:ext>
            </a:extLst>
          </p:cNvPr>
          <p:cNvSpPr txBox="1"/>
          <p:nvPr/>
        </p:nvSpPr>
        <p:spPr>
          <a:xfrm>
            <a:off x="155294" y="6077527"/>
            <a:ext cx="3223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https://www.illumina.com/content/dam/illumina-marketing/documents/products/illumina_sequencing_introduction.pdf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66080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8FCB-330F-0345-83A6-F020BDC2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2925"/>
            <a:ext cx="10515600" cy="99036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RNA-Seq raw data –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files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21E408-AE5B-414F-94A7-0C539FF9E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363289"/>
            <a:ext cx="10515601" cy="3965169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Paired-end sequencing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Sample_R1.fastq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Sample_R2.fastq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045BD-BD44-954A-B356-CEBD916AB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04" y="1874916"/>
            <a:ext cx="7125970" cy="2041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38CB2-E9EB-D449-A981-283DBAA16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204" y="4219190"/>
            <a:ext cx="7106148" cy="2031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FABF56-6F29-334F-8948-9BADD59A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93394" y="109142"/>
            <a:ext cx="2730904" cy="12301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8D0720-3DF6-0442-ABE6-EF930E3F857A}"/>
              </a:ext>
            </a:extLst>
          </p:cNvPr>
          <p:cNvSpPr txBox="1"/>
          <p:nvPr/>
        </p:nvSpPr>
        <p:spPr>
          <a:xfrm>
            <a:off x="8340437" y="1363289"/>
            <a:ext cx="3851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hlinkClick r:id="rId5"/>
              </a:rPr>
              <a:t>https://www.illumina.com/content/dam/illumina-marketing/documents/products/illumina_sequencing_introduction.pdf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1723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C0E536-CDD8-9E4B-A063-3DF4A0899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98" y="176750"/>
            <a:ext cx="9027403" cy="112344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F9CB61-DA48-AD41-9BA3-ADC2B7DFA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98" y="5275691"/>
            <a:ext cx="9027403" cy="150855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87979C-963E-CA40-92FB-DA16164C8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298" y="3496362"/>
            <a:ext cx="9027403" cy="140231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86C89-346A-C142-9F96-402ED34880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82298" y="1730567"/>
            <a:ext cx="9027403" cy="1419503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1B5167-476B-4F4B-8B3C-7AA388915AFF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582298" y="1300195"/>
            <a:ext cx="4513702" cy="4383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DEB685-D4A0-5446-B3EB-3E8070F944D1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96000" y="1300195"/>
            <a:ext cx="4513701" cy="4177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56BD93-C128-204D-8208-C6C7DB3A9982}"/>
              </a:ext>
            </a:extLst>
          </p:cNvPr>
          <p:cNvCxnSpPr>
            <a:cxnSpLocks/>
          </p:cNvCxnSpPr>
          <p:nvPr/>
        </p:nvCxnSpPr>
        <p:spPr>
          <a:xfrm flipH="1">
            <a:off x="1582298" y="2941180"/>
            <a:ext cx="5945338" cy="53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6C9652-E369-8341-A3F6-CD218AA0CC42}"/>
              </a:ext>
            </a:extLst>
          </p:cNvPr>
          <p:cNvCxnSpPr>
            <a:cxnSpLocks/>
          </p:cNvCxnSpPr>
          <p:nvPr/>
        </p:nvCxnSpPr>
        <p:spPr>
          <a:xfrm>
            <a:off x="7610764" y="2950897"/>
            <a:ext cx="2998937" cy="5054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C931E3-C997-4A44-AB59-4C4B722F4CC7}"/>
              </a:ext>
            </a:extLst>
          </p:cNvPr>
          <p:cNvCxnSpPr>
            <a:cxnSpLocks/>
          </p:cNvCxnSpPr>
          <p:nvPr/>
        </p:nvCxnSpPr>
        <p:spPr>
          <a:xfrm flipH="1">
            <a:off x="1582298" y="4671619"/>
            <a:ext cx="5114066" cy="5900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18D7A8-A5EF-044E-9ED0-0B4A050D4B65}"/>
              </a:ext>
            </a:extLst>
          </p:cNvPr>
          <p:cNvCxnSpPr>
            <a:cxnSpLocks/>
          </p:cNvCxnSpPr>
          <p:nvPr/>
        </p:nvCxnSpPr>
        <p:spPr>
          <a:xfrm>
            <a:off x="6779491" y="4683315"/>
            <a:ext cx="3830210" cy="557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990468-4BC1-EA4F-8C58-9C22AEAC734E}"/>
              </a:ext>
            </a:extLst>
          </p:cNvPr>
          <p:cNvSpPr txBox="1"/>
          <p:nvPr/>
        </p:nvSpPr>
        <p:spPr>
          <a:xfrm>
            <a:off x="463059" y="1795687"/>
            <a:ext cx="9312036" cy="338554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TCTGGAGAAACTGCTGCCTCATATCCGGGGGAATGTGGGCTTTGTGTTCACCAAGGAGGACCT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93974-B5A1-5A46-A1DD-EB107FE94423}"/>
              </a:ext>
            </a:extLst>
          </p:cNvPr>
          <p:cNvSpPr txBox="1"/>
          <p:nvPr/>
        </p:nvSpPr>
        <p:spPr>
          <a:xfrm>
            <a:off x="3319351" y="2440318"/>
            <a:ext cx="9051324" cy="338554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AAAACACCCAGAATCAAATACTGCTGGAATGGACATCTTTGCCAAATTCTCTGCATATATCAA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6842A1-ABF6-5A4D-8FA1-292172DF0AEC}"/>
              </a:ext>
            </a:extLst>
          </p:cNvPr>
          <p:cNvSpPr txBox="1"/>
          <p:nvPr/>
        </p:nvSpPr>
        <p:spPr>
          <a:xfrm>
            <a:off x="199696" y="3170645"/>
            <a:ext cx="9193414" cy="338554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TCTCGATGGGCTTTCCAATGTCCTTTCCCCGGAGCTTGAGGCCAATGGCCCGCTCGATTTTGC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B3DEEC-0CA6-9947-9809-A521D1D9DF3D}"/>
              </a:ext>
            </a:extLst>
          </p:cNvPr>
          <p:cNvSpPr txBox="1"/>
          <p:nvPr/>
        </p:nvSpPr>
        <p:spPr>
          <a:xfrm>
            <a:off x="2133599" y="3926980"/>
            <a:ext cx="9249455" cy="338554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TGGGGGGGGCCGAGTCCCATTTCCTGTCATGGTCACAGTGGTTCCCACATTGATCTGTATGGG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94B167-4740-E047-8E97-91F4AC53614D}"/>
              </a:ext>
            </a:extLst>
          </p:cNvPr>
          <p:cNvSpPr txBox="1"/>
          <p:nvPr/>
        </p:nvSpPr>
        <p:spPr>
          <a:xfrm>
            <a:off x="199696" y="4703890"/>
            <a:ext cx="9239068" cy="338554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TTCGGAATGAATGTTCATGGAAGAGGCTCCTCTGAGGGCAAGAGACCTGTTTTAGTGCTGCAT</a:t>
            </a:r>
          </a:p>
        </p:txBody>
      </p:sp>
    </p:spTree>
    <p:extLst>
      <p:ext uri="{BB962C8B-B14F-4D97-AF65-F5344CB8AC3E}">
        <p14:creationId xmlns:p14="http://schemas.microsoft.com/office/powerpoint/2010/main" val="110324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8FCB-330F-0345-83A6-F020BDC2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2925"/>
            <a:ext cx="10515600" cy="99036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RNA-Seq Analysis Workflow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B9D222-42E1-0F48-8CD9-4479EE3A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77" y="1363289"/>
            <a:ext cx="4752445" cy="515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420999-DDF0-C148-83A7-F29FE286B4A9}"/>
              </a:ext>
            </a:extLst>
          </p:cNvPr>
          <p:cNvSpPr txBox="1"/>
          <p:nvPr/>
        </p:nvSpPr>
        <p:spPr>
          <a:xfrm>
            <a:off x="8565613" y="5997206"/>
            <a:ext cx="2511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https://github.com/hbctraining/Intro-to-rnaseq-hpc-orchestra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3015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8324608-2C0D-A745-A0D1-E2B09A69A782}"/>
              </a:ext>
            </a:extLst>
          </p:cNvPr>
          <p:cNvGrpSpPr/>
          <p:nvPr/>
        </p:nvGrpSpPr>
        <p:grpSpPr>
          <a:xfrm>
            <a:off x="0" y="165463"/>
            <a:ext cx="12192000" cy="2659124"/>
            <a:chOff x="0" y="1360282"/>
            <a:chExt cx="12192000" cy="26591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643F84-00F7-2348-B6FD-F69C5E95D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26607"/>
              <a:ext cx="12192000" cy="22927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DE0C95-A080-E846-BE9A-CD8F04BEDA2B}"/>
                </a:ext>
              </a:extLst>
            </p:cNvPr>
            <p:cNvSpPr txBox="1"/>
            <p:nvPr/>
          </p:nvSpPr>
          <p:spPr>
            <a:xfrm>
              <a:off x="0" y="1360282"/>
              <a:ext cx="1088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BAM files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4A9D02-320E-244D-A3BE-900A4328873E}"/>
              </a:ext>
            </a:extLst>
          </p:cNvPr>
          <p:cNvGrpSpPr/>
          <p:nvPr/>
        </p:nvGrpSpPr>
        <p:grpSpPr>
          <a:xfrm>
            <a:off x="972610" y="3025449"/>
            <a:ext cx="9030817" cy="3572256"/>
            <a:chOff x="972610" y="3025449"/>
            <a:chExt cx="9030817" cy="35722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2E5A21B-8D44-5640-A7E2-FDCB88DA9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4264" y="3025449"/>
              <a:ext cx="6909163" cy="357225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087780-5BBD-5840-BAF8-6226F93DF0FB}"/>
                </a:ext>
              </a:extLst>
            </p:cNvPr>
            <p:cNvSpPr txBox="1"/>
            <p:nvPr/>
          </p:nvSpPr>
          <p:spPr>
            <a:xfrm>
              <a:off x="972610" y="3025449"/>
              <a:ext cx="2121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Quantification based on BAM 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54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8FCB-330F-0345-83A6-F020BDC2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2925"/>
            <a:ext cx="10515600" cy="99036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RNA-Seq Analysis Workflow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B9D222-42E1-0F48-8CD9-4479EE3A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77" y="1363289"/>
            <a:ext cx="4752445" cy="515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420999-DDF0-C148-83A7-F29FE286B4A9}"/>
              </a:ext>
            </a:extLst>
          </p:cNvPr>
          <p:cNvSpPr txBox="1"/>
          <p:nvPr/>
        </p:nvSpPr>
        <p:spPr>
          <a:xfrm>
            <a:off x="8565613" y="5997206"/>
            <a:ext cx="2511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https://github.com/hbctraining/Intro-to-rnaseq-hpc-orchestra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50220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8FCB-330F-0345-83A6-F020BDC2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2925"/>
            <a:ext cx="10515600" cy="99036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Quasi-mapping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975714A-120C-AA46-9B82-B668D1B0E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92" y="2522676"/>
            <a:ext cx="7213898" cy="398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B888E8-2DAD-9445-BE3F-A3231A47292B}"/>
              </a:ext>
            </a:extLst>
          </p:cNvPr>
          <p:cNvSpPr txBox="1"/>
          <p:nvPr/>
        </p:nvSpPr>
        <p:spPr>
          <a:xfrm>
            <a:off x="9962259" y="6480567"/>
            <a:ext cx="246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Srivastava </a:t>
            </a:r>
            <a:r>
              <a:rPr lang="en-US" sz="1200" i="1" dirty="0"/>
              <a:t>et al</a:t>
            </a:r>
            <a:r>
              <a:rPr lang="en-US" sz="1200" dirty="0"/>
              <a:t>. </a:t>
            </a:r>
            <a:r>
              <a:rPr lang="en-US" sz="1200" i="1" dirty="0"/>
              <a:t>Bioinformatics</a:t>
            </a:r>
            <a:r>
              <a:rPr lang="en-US" sz="1200" dirty="0"/>
              <a:t> 2016.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99573-E948-D042-9830-6C377C13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341" y="141551"/>
            <a:ext cx="5858785" cy="1992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5CEE6D-8EA7-1441-B918-D5C4B88EA693}"/>
              </a:ext>
            </a:extLst>
          </p:cNvPr>
          <p:cNvSpPr txBox="1"/>
          <p:nvPr/>
        </p:nvSpPr>
        <p:spPr>
          <a:xfrm>
            <a:off x="9641943" y="2122860"/>
            <a:ext cx="2550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https://combine-lab.github.io/salmon/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833CB-A3E0-3F4D-AD8D-52C1FA6CF03A}"/>
              </a:ext>
            </a:extLst>
          </p:cNvPr>
          <p:cNvSpPr txBox="1"/>
          <p:nvPr/>
        </p:nvSpPr>
        <p:spPr>
          <a:xfrm>
            <a:off x="110836" y="6486687"/>
            <a:ext cx="6704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Modified from </a:t>
            </a:r>
            <a:r>
              <a:rPr lang="en-US" sz="1200" dirty="0">
                <a:hlinkClick r:id="rId5"/>
              </a:rPr>
              <a:t>https://rna-seqblog.com/salmon-fast-and-bias-aware-quantification-of-transcript-expression/</a:t>
            </a:r>
            <a:endParaRPr lang="en-US" sz="1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E4E85B-A1AB-7848-AEA5-D10D72A195A8}"/>
              </a:ext>
            </a:extLst>
          </p:cNvPr>
          <p:cNvGrpSpPr/>
          <p:nvPr/>
        </p:nvGrpSpPr>
        <p:grpSpPr>
          <a:xfrm>
            <a:off x="110836" y="2707403"/>
            <a:ext cx="4372878" cy="3259288"/>
            <a:chOff x="110836" y="2707403"/>
            <a:chExt cx="4372878" cy="32592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C55A6C-5E54-434F-909F-89A938CF2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36" y="2707403"/>
              <a:ext cx="4372878" cy="32592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5D8DD9-92C5-8242-827C-89DD70A8627F}"/>
                </a:ext>
              </a:extLst>
            </p:cNvPr>
            <p:cNvSpPr/>
            <p:nvPr/>
          </p:nvSpPr>
          <p:spPr>
            <a:xfrm>
              <a:off x="110836" y="5264727"/>
              <a:ext cx="728952" cy="48029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007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8FCB-330F-0345-83A6-F020BDC2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2925"/>
            <a:ext cx="10515600" cy="99036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Using Salmon on Linux…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6DCB5F-663C-4247-8985-84BE8E2B6ED4}"/>
              </a:ext>
            </a:extLst>
          </p:cNvPr>
          <p:cNvSpPr/>
          <p:nvPr/>
        </p:nvSpPr>
        <p:spPr>
          <a:xfrm>
            <a:off x="839788" y="1573254"/>
            <a:ext cx="10515600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prefetch SRR1039523 --output-directory SRR1039523/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fasterq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-dump -e 14 -p -O SRR1039523/ SRR1039523/SRR1039523.sra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salmon quant -l A -1 SRR1039523/SRR1039523.sra_1.fastq -2 SRR1039523/SRR1039523.sra_2.fastq -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hg38/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salmon_partial_sa_index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/default/ -p 14 -o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Salmon.out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/SRR1039523/</a:t>
            </a:r>
          </a:p>
          <a:p>
            <a:endParaRPr lang="en-US" dirty="0">
              <a:solidFill>
                <a:srgbClr val="24292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24292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Documentation of Salmon: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Best practice recommended by Henry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salmon quant -h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salmon quant --help-reads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https://salmon.readthedocs.io/en/latest/salmon.html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28699-36DA-564D-B500-F6EA474888E9}"/>
              </a:ext>
            </a:extLst>
          </p:cNvPr>
          <p:cNvSpPr txBox="1"/>
          <p:nvPr/>
        </p:nvSpPr>
        <p:spPr>
          <a:xfrm>
            <a:off x="6803695" y="224022"/>
            <a:ext cx="53206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*Relative/absolute path</a:t>
            </a:r>
          </a:p>
          <a:p>
            <a:r>
              <a:rPr lang="en-US" dirty="0"/>
              <a:t>*Functions and parameters</a:t>
            </a:r>
          </a:p>
          <a:p>
            <a:r>
              <a:rPr lang="en-US" dirty="0"/>
              <a:t>GEO link: </a:t>
            </a:r>
            <a:r>
              <a:rPr lang="en-US" sz="1100" dirty="0">
                <a:hlinkClick r:id="rId4"/>
              </a:rPr>
              <a:t>https://www.ncbi.nlm.nih.gov/geo/query/acc.cgi?acc=GSE52778</a:t>
            </a:r>
            <a:endParaRPr lang="en-US" sz="1100" dirty="0"/>
          </a:p>
          <a:p>
            <a:r>
              <a:rPr lang="en-US" dirty="0"/>
              <a:t>SRA link: </a:t>
            </a:r>
            <a:r>
              <a:rPr lang="en-US" sz="1000" dirty="0">
                <a:hlinkClick r:id="rId5"/>
              </a:rPr>
              <a:t>https://www.ncbi.nlm.nih.gov/sra?linkname=bioproject_sra_all&amp;from_uid=229998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587730"/>
      </p:ext>
    </p:extLst>
  </p:cSld>
  <p:clrMapOvr>
    <a:masterClrMapping/>
  </p:clrMapOvr>
</p:sld>
</file>

<file path=ppt/theme/theme1.xml><?xml version="1.0" encoding="utf-8"?>
<a:theme xmlns:a="http://schemas.openxmlformats.org/drawingml/2006/main" name="UTSHA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298"/>
      </a:accent1>
      <a:accent2>
        <a:srgbClr val="AA999D"/>
      </a:accent2>
      <a:accent3>
        <a:srgbClr val="624C79"/>
      </a:accent3>
      <a:accent4>
        <a:srgbClr val="4E7F71"/>
      </a:accent4>
      <a:accent5>
        <a:srgbClr val="BC4800"/>
      </a:accent5>
      <a:accent6>
        <a:srgbClr val="D65F00"/>
      </a:accent6>
      <a:hlink>
        <a:srgbClr val="007298"/>
      </a:hlink>
      <a:folHlink>
        <a:srgbClr val="BC4800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UHA 160026 PowerPoint Template_White_100416" id="{B1FBD54F-97F3-114A-B5BD-F922CFBD0FAB}" vid="{6CF07FD8-F6FA-CB47-9979-CBC9506347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UTSHA PowerPoint Template_100416</Template>
  <TotalTime>2315</TotalTime>
  <Words>705</Words>
  <Application>Microsoft Macintosh PowerPoint</Application>
  <PresentationFormat>Widescreen</PresentationFormat>
  <Paragraphs>88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Goudy Oldstyle Std Regular</vt:lpstr>
      <vt:lpstr>Arial</vt:lpstr>
      <vt:lpstr>Calibri</vt:lpstr>
      <vt:lpstr>Consolas</vt:lpstr>
      <vt:lpstr>Garamond</vt:lpstr>
      <vt:lpstr>UTSHA</vt:lpstr>
      <vt:lpstr>PowerPoint Presentation</vt:lpstr>
      <vt:lpstr>RNA-Seq</vt:lpstr>
      <vt:lpstr>RNA-Seq raw data – fastq files</vt:lpstr>
      <vt:lpstr>PowerPoint Presentation</vt:lpstr>
      <vt:lpstr>RNA-Seq Analysis Workflow</vt:lpstr>
      <vt:lpstr>PowerPoint Presentation</vt:lpstr>
      <vt:lpstr>RNA-Seq Analysis Workflow</vt:lpstr>
      <vt:lpstr>Quasi-mapping</vt:lpstr>
      <vt:lpstr>Using Salmon on Linux…</vt:lpstr>
      <vt:lpstr>Results</vt:lpstr>
      <vt:lpstr>More Salmon settings</vt:lpstr>
      <vt:lpstr>More Salmon settings</vt:lpstr>
      <vt:lpstr>RNA-Seq Analysis Workflow</vt:lpstr>
      <vt:lpstr>Comparisons between RNA-Seq aligners</vt:lpstr>
      <vt:lpstr>PowerPoint Presentation</vt:lpstr>
      <vt:lpstr>RNA-Seq Analysis Workflow</vt:lpstr>
      <vt:lpstr>Seq’s beyond expression quantification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Chiu, Yu-Chiao</cp:lastModifiedBy>
  <cp:revision>1295</cp:revision>
  <cp:lastPrinted>2016-09-29T23:10:43Z</cp:lastPrinted>
  <dcterms:created xsi:type="dcterms:W3CDTF">2016-10-31T14:37:25Z</dcterms:created>
  <dcterms:modified xsi:type="dcterms:W3CDTF">2020-11-09T16:17:08Z</dcterms:modified>
</cp:coreProperties>
</file>